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6" r:id="rId1"/>
  </p:sldMasterIdLst>
  <p:notesMasterIdLst>
    <p:notesMasterId r:id="rId27"/>
  </p:notesMasterIdLst>
  <p:handoutMasterIdLst>
    <p:handoutMasterId r:id="rId28"/>
  </p:handoutMasterIdLst>
  <p:sldIdLst>
    <p:sldId id="257" r:id="rId2"/>
    <p:sldId id="259" r:id="rId3"/>
    <p:sldId id="261" r:id="rId4"/>
    <p:sldId id="268" r:id="rId5"/>
    <p:sldId id="263" r:id="rId6"/>
    <p:sldId id="264" r:id="rId7"/>
    <p:sldId id="262" r:id="rId8"/>
    <p:sldId id="260" r:id="rId9"/>
    <p:sldId id="265" r:id="rId10"/>
    <p:sldId id="266" r:id="rId11"/>
    <p:sldId id="278" r:id="rId12"/>
    <p:sldId id="274" r:id="rId13"/>
    <p:sldId id="267" r:id="rId14"/>
    <p:sldId id="279" r:id="rId15"/>
    <p:sldId id="258" r:id="rId16"/>
    <p:sldId id="256" r:id="rId17"/>
    <p:sldId id="269" r:id="rId18"/>
    <p:sldId id="270" r:id="rId19"/>
    <p:sldId id="271" r:id="rId20"/>
    <p:sldId id="277" r:id="rId21"/>
    <p:sldId id="275" r:id="rId22"/>
    <p:sldId id="280" r:id="rId23"/>
    <p:sldId id="272" r:id="rId24"/>
    <p:sldId id="276"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45"/>
    <p:restoredTop sz="94671"/>
  </p:normalViewPr>
  <p:slideViewPr>
    <p:cSldViewPr snapToGrid="0" snapToObjects="1">
      <p:cViewPr varScale="1">
        <p:scale>
          <a:sx n="93" d="100"/>
          <a:sy n="93" d="100"/>
        </p:scale>
        <p:origin x="21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FB3819-A577-A74D-8DD7-7C6E7F28F678}" type="datetimeFigureOut">
              <a:rPr lang="en-US" smtClean="0"/>
              <a:t>8/18/16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2F2169-122F-4A49-89CB-0766CED843E4}" type="slidenum">
              <a:rPr lang="en-US" smtClean="0"/>
              <a:t>‹#›</a:t>
            </a:fld>
            <a:endParaRPr lang="en-US" dirty="0"/>
          </a:p>
        </p:txBody>
      </p:sp>
    </p:spTree>
    <p:extLst>
      <p:ext uri="{BB962C8B-B14F-4D97-AF65-F5344CB8AC3E}">
        <p14:creationId xmlns:p14="http://schemas.microsoft.com/office/powerpoint/2010/main" val="9262552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26ACD-470E-A94D-965F-7300ED99E116}" type="datetimeFigureOut">
              <a:rPr lang="en-US" smtClean="0"/>
              <a:t>8/18/16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874FE-5697-DD44-BFD7-20D45D96A555}" type="slidenum">
              <a:rPr lang="en-US" smtClean="0"/>
              <a:t>‹#›</a:t>
            </a:fld>
            <a:endParaRPr lang="en-US" dirty="0"/>
          </a:p>
        </p:txBody>
      </p:sp>
    </p:spTree>
    <p:extLst>
      <p:ext uri="{BB962C8B-B14F-4D97-AF65-F5344CB8AC3E}">
        <p14:creationId xmlns:p14="http://schemas.microsoft.com/office/powerpoint/2010/main" val="17381487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728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9285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86429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78509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6014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00345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595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28861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29003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0321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38348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7445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864086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0834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619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365827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90545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682214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843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8621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2783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6975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5723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2360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8953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30356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87609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373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7749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45483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46319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8/18/16</a:t>
            </a:r>
            <a:endParaRPr lang="en-US" dirty="0"/>
          </a:p>
        </p:txBody>
      </p:sp>
      <p:sp>
        <p:nvSpPr>
          <p:cNvPr id="8" name="Footer Placeholder 7"/>
          <p:cNvSpPr>
            <a:spLocks noGrp="1"/>
          </p:cNvSpPr>
          <p:nvPr>
            <p:ph type="ftr" sz="quarter" idx="11"/>
          </p:nvPr>
        </p:nvSpPr>
        <p:spPr/>
        <p:txBody>
          <a:bodyPr/>
          <a:lstStyle/>
          <a:p>
            <a:r>
              <a:rPr lang="en-US" dirty="0" smtClean="0"/>
              <a:t>&amp;[Page]</a:t>
            </a:r>
            <a:endParaRPr lang="en-US" dirty="0"/>
          </a:p>
        </p:txBody>
      </p:sp>
      <p:sp>
        <p:nvSpPr>
          <p:cNvPr id="9" name="Slide Number Placeholder 8"/>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41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8/18/16</a:t>
            </a:r>
            <a:endParaRPr lang="en-US" dirty="0"/>
          </a:p>
        </p:txBody>
      </p:sp>
      <p:sp>
        <p:nvSpPr>
          <p:cNvPr id="4" name="Footer Placeholder 3"/>
          <p:cNvSpPr>
            <a:spLocks noGrp="1"/>
          </p:cNvSpPr>
          <p:nvPr>
            <p:ph type="ftr" sz="quarter" idx="11"/>
          </p:nvPr>
        </p:nvSpPr>
        <p:spPr/>
        <p:txBody>
          <a:bodyPr/>
          <a:lstStyle/>
          <a:p>
            <a:r>
              <a:rPr lang="en-US" dirty="0" smtClean="0"/>
              <a:t>&amp;[Page]</a:t>
            </a:r>
            <a:endParaRPr lang="en-US" dirty="0"/>
          </a:p>
        </p:txBody>
      </p:sp>
      <p:sp>
        <p:nvSpPr>
          <p:cNvPr id="5" name="Slide Number Placeholder 4"/>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9964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8/18/16</a:t>
            </a:r>
            <a:endParaRPr lang="en-US" dirty="0"/>
          </a:p>
        </p:txBody>
      </p:sp>
      <p:sp>
        <p:nvSpPr>
          <p:cNvPr id="3" name="Footer Placeholder 2"/>
          <p:cNvSpPr>
            <a:spLocks noGrp="1"/>
          </p:cNvSpPr>
          <p:nvPr>
            <p:ph type="ftr" sz="quarter" idx="11"/>
          </p:nvPr>
        </p:nvSpPr>
        <p:spPr/>
        <p:txBody>
          <a:bodyPr/>
          <a:lstStyle/>
          <a:p>
            <a:r>
              <a:rPr lang="en-US" dirty="0" smtClean="0"/>
              <a:t>&amp;[Page]</a:t>
            </a:r>
            <a:endParaRPr lang="en-US" dirty="0"/>
          </a:p>
        </p:txBody>
      </p:sp>
      <p:sp>
        <p:nvSpPr>
          <p:cNvPr id="4" name="Slide Number Placeholder 3"/>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837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9859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8579806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8/18/16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&amp;[Page]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B952-F26E-3043-B6DC-2261446200D8}" type="slidenum">
              <a:rPr lang="en-US" smtClean="0"/>
              <a:t>‹#›</a:t>
            </a:fld>
            <a:endParaRPr lang="en-US" dirty="0"/>
          </a:p>
        </p:txBody>
      </p:sp>
    </p:spTree>
    <p:extLst>
      <p:ext uri="{BB962C8B-B14F-4D97-AF65-F5344CB8AC3E}">
        <p14:creationId xmlns:p14="http://schemas.microsoft.com/office/powerpoint/2010/main" val="185375119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56" y="1521678"/>
            <a:ext cx="6626087" cy="1325563"/>
          </a:xfrm>
          <a:effectLst>
            <a:glow rad="63500">
              <a:schemeClr val="accent1">
                <a:satMod val="175000"/>
                <a:alpha val="40000"/>
              </a:schemeClr>
            </a:glow>
          </a:effectLst>
        </p:spPr>
        <p:txBody>
          <a:bodyPr>
            <a:noAutofit/>
          </a:bodyPr>
          <a:lstStyle/>
          <a:p>
            <a:pPr algn="ctr"/>
            <a:r>
              <a:rPr lang="en-US" sz="5000" dirty="0" smtClean="0">
                <a:solidFill>
                  <a:srgbClr val="002060"/>
                </a:solidFill>
                <a:latin typeface="Futura Medium"/>
                <a:ea typeface="Futura Medium" charset="0"/>
                <a:cs typeface="Futura Medium" charset="0"/>
              </a:rPr>
              <a:t>Impact of Community Indicators on </a:t>
            </a:r>
            <a:br>
              <a:rPr lang="en-US" sz="5000" dirty="0" smtClean="0">
                <a:solidFill>
                  <a:srgbClr val="002060"/>
                </a:solidFill>
                <a:latin typeface="Futura Medium"/>
                <a:ea typeface="Futura Medium" charset="0"/>
                <a:cs typeface="Futura Medium" charset="0"/>
              </a:rPr>
            </a:br>
            <a:r>
              <a:rPr lang="en-US" sz="5000" dirty="0" smtClean="0">
                <a:solidFill>
                  <a:srgbClr val="002060"/>
                </a:solidFill>
                <a:latin typeface="Futura Medium"/>
                <a:ea typeface="Futura Medium" charset="0"/>
                <a:cs typeface="Futura Medium" charset="0"/>
              </a:rPr>
              <a:t>Real Estate Value</a:t>
            </a:r>
            <a:endParaRPr lang="en-US" sz="5000" dirty="0">
              <a:solidFill>
                <a:srgbClr val="002060"/>
              </a:solidFill>
              <a:latin typeface="Futura Medium"/>
              <a:ea typeface="Futura Medium" charset="0"/>
              <a:cs typeface="Futura Medium" charset="0"/>
            </a:endParaRPr>
          </a:p>
        </p:txBody>
      </p:sp>
      <p:sp>
        <p:nvSpPr>
          <p:cNvPr id="4" name="Title 1"/>
          <p:cNvSpPr txBox="1">
            <a:spLocks/>
          </p:cNvSpPr>
          <p:nvPr/>
        </p:nvSpPr>
        <p:spPr>
          <a:xfrm>
            <a:off x="-96556" y="3648653"/>
            <a:ext cx="662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Chris Salviati</a:t>
            </a:r>
          </a:p>
          <a:p>
            <a:pPr algn="ctr"/>
            <a:r>
              <a:rPr lang="en-US" sz="3000" dirty="0" smtClean="0">
                <a:solidFill>
                  <a:srgbClr val="002060"/>
                </a:solidFill>
                <a:latin typeface="Futura Medium" charset="0"/>
                <a:ea typeface="Futura Medium" charset="0"/>
                <a:cs typeface="Futura Medium" charset="0"/>
              </a:rPr>
              <a:t>August 18, 2016</a:t>
            </a:r>
            <a:endParaRPr lang="en-US" sz="3000" dirty="0">
              <a:solidFill>
                <a:srgbClr val="002060"/>
              </a:solidFill>
              <a:latin typeface="Futura Medium" charset="0"/>
              <a:ea typeface="Futura Medium" charset="0"/>
              <a:cs typeface="Futura Medium" charset="0"/>
            </a:endParaRPr>
          </a:p>
        </p:txBody>
      </p:sp>
      <p:cxnSp>
        <p:nvCxnSpPr>
          <p:cNvPr id="7" name="Straight Connector 6"/>
          <p:cNvCxnSpPr/>
          <p:nvPr/>
        </p:nvCxnSpPr>
        <p:spPr>
          <a:xfrm>
            <a:off x="185974" y="3395458"/>
            <a:ext cx="5910026" cy="32504"/>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54620" y="1015287"/>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12"/>
          </p:nvPr>
        </p:nvSpPr>
        <p:spPr/>
        <p:txBody>
          <a:bodyPr/>
          <a:lstStyle/>
          <a:p>
            <a:fld id="{C49BB952-F26E-3043-B6DC-2261446200D8}" type="slidenum">
              <a:rPr lang="en-US" smtClean="0"/>
              <a:t>1</a:t>
            </a:fld>
            <a:endParaRPr lang="en-US" dirty="0"/>
          </a:p>
        </p:txBody>
      </p:sp>
      <p:sp>
        <p:nvSpPr>
          <p:cNvPr id="15" name="Date Placeholder 14"/>
          <p:cNvSpPr>
            <a:spLocks noGrp="1"/>
          </p:cNvSpPr>
          <p:nvPr>
            <p:ph type="dt" sz="half" idx="10"/>
          </p:nvPr>
        </p:nvSpPr>
        <p:spPr/>
        <p:txBody>
          <a:bodyPr/>
          <a:lstStyle/>
          <a:p>
            <a:r>
              <a:rPr lang="en-US" dirty="0" smtClean="0"/>
              <a:t>8/18/16</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444" y="1180695"/>
            <a:ext cx="5185832" cy="4485903"/>
          </a:xfrm>
          <a:prstGeom prst="rect">
            <a:avLst/>
          </a:prstGeom>
        </p:spPr>
      </p:pic>
      <p:sp>
        <p:nvSpPr>
          <p:cNvPr id="20" name="Rectangle 19"/>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820918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10</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
        <p:nvSpPr>
          <p:cNvPr id="14" name="TextBox 13"/>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Start with Variables Identified by Lasso</a:t>
            </a:r>
          </a:p>
        </p:txBody>
      </p:sp>
      <p:sp>
        <p:nvSpPr>
          <p:cNvPr id="15" name="TextBox 14"/>
          <p:cNvSpPr txBox="1"/>
          <p:nvPr/>
        </p:nvSpPr>
        <p:spPr>
          <a:xfrm>
            <a:off x="304796" y="2230774"/>
            <a:ext cx="10082788" cy="830997"/>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gini_index</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ozone, </a:t>
            </a:r>
            <a:r>
              <a:rPr lang="en-US" sz="2400" dirty="0" err="1" smtClean="0">
                <a:solidFill>
                  <a:srgbClr val="002060"/>
                </a:solidFill>
                <a:latin typeface="Futura Medium" charset="0"/>
                <a:ea typeface="Futura Medium" charset="0"/>
                <a:cs typeface="Futura Medium" charset="0"/>
              </a:rPr>
              <a:t>unempt_rate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hh_fam</a:t>
            </a:r>
            <a:endParaRPr lang="en-US" sz="2400" dirty="0" smtClean="0">
              <a:solidFill>
                <a:srgbClr val="002060"/>
              </a:solidFill>
              <a:latin typeface="Futura Medium" charset="0"/>
              <a:ea typeface="Futura Medium" charset="0"/>
              <a:cs typeface="Futura Medium" charset="0"/>
            </a:endParaRPr>
          </a:p>
        </p:txBody>
      </p:sp>
      <p:sp>
        <p:nvSpPr>
          <p:cNvPr id="16" name="TextBox 15"/>
          <p:cNvSpPr txBox="1"/>
          <p:nvPr/>
        </p:nvSpPr>
        <p:spPr>
          <a:xfrm>
            <a:off x="0" y="349099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Drop Additional Variables based on Correlation</a:t>
            </a:r>
          </a:p>
        </p:txBody>
      </p:sp>
      <p:sp>
        <p:nvSpPr>
          <p:cNvPr id="17" name="TextBox 16"/>
          <p:cNvSpPr txBox="1"/>
          <p:nvPr/>
        </p:nvSpPr>
        <p:spPr>
          <a:xfrm>
            <a:off x="304796" y="4211517"/>
            <a:ext cx="11582404"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hh_fam</a:t>
            </a:r>
            <a:r>
              <a:rPr lang="en-US" sz="2400" dirty="0" smtClean="0">
                <a:solidFill>
                  <a:srgbClr val="002060"/>
                </a:solidFill>
                <a:latin typeface="Futura Medium" charset="0"/>
                <a:ea typeface="Futura Medium" charset="0"/>
                <a:cs typeface="Futura Medium" charset="0"/>
              </a:rPr>
              <a:t> (strong </a:t>
            </a:r>
            <a:r>
              <a:rPr lang="en-US" sz="2400" dirty="0">
                <a:solidFill>
                  <a:srgbClr val="002060"/>
                </a:solidFill>
                <a:latin typeface="Futura Medium" charset="0"/>
                <a:ea typeface="Futura Medium" charset="0"/>
                <a:cs typeface="Futura Medium" charset="0"/>
              </a:rPr>
              <a:t>negative correlation with </a:t>
            </a:r>
            <a:r>
              <a:rPr lang="en-US" sz="2400" dirty="0" err="1">
                <a:solidFill>
                  <a:srgbClr val="002060"/>
                </a:solidFill>
                <a:latin typeface="Futura Medium" charset="0"/>
                <a:ea typeface="Futura Medium" charset="0"/>
                <a:cs typeface="Futura Medium" charset="0"/>
              </a:rPr>
              <a:t>gini_index</a:t>
            </a:r>
            <a:r>
              <a:rPr lang="en-US" sz="2400" dirty="0">
                <a:solidFill>
                  <a:srgbClr val="002060"/>
                </a:solidFill>
                <a:latin typeface="Futura Medium" charset="0"/>
                <a:ea typeface="Futura Medium" charset="0"/>
                <a:cs typeface="Futura Medium" charset="0"/>
              </a:rPr>
              <a:t> and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unemp_rate</a:t>
            </a:r>
            <a:r>
              <a:rPr lang="en-US" sz="2400" dirty="0">
                <a:solidFill>
                  <a:srgbClr val="002060"/>
                </a:solidFill>
                <a:latin typeface="Futura Medium" charset="0"/>
                <a:ea typeface="Futura Medium" charset="0"/>
                <a:cs typeface="Futura Medium" charset="0"/>
              </a:rPr>
              <a:t> </a:t>
            </a:r>
            <a:r>
              <a:rPr lang="en-US" sz="2400" dirty="0" smtClean="0">
                <a:solidFill>
                  <a:srgbClr val="002060"/>
                </a:solidFill>
                <a:latin typeface="Futura Medium" charset="0"/>
                <a:ea typeface="Futura Medium" charset="0"/>
                <a:cs typeface="Futura Medium" charset="0"/>
              </a:rPr>
              <a:t>(strong </a:t>
            </a:r>
            <a:r>
              <a:rPr lang="en-US" sz="2400" dirty="0">
                <a:solidFill>
                  <a:srgbClr val="002060"/>
                </a:solidFill>
                <a:latin typeface="Futura Medium" charset="0"/>
                <a:ea typeface="Futura Medium" charset="0"/>
                <a:cs typeface="Futura Medium" charset="0"/>
              </a:rPr>
              <a:t>negative correlation with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alc_on</a:t>
            </a:r>
            <a:r>
              <a:rPr lang="en-US" sz="2400" dirty="0">
                <a:solidFill>
                  <a:srgbClr val="002060"/>
                </a:solidFill>
                <a:latin typeface="Futura Medium" charset="0"/>
                <a:ea typeface="Futura Medium" charset="0"/>
                <a:cs typeface="Futura Medium" charset="0"/>
              </a:rPr>
              <a:t> </a:t>
            </a:r>
            <a:r>
              <a:rPr lang="en-US" sz="2400" dirty="0" smtClean="0">
                <a:solidFill>
                  <a:srgbClr val="002060"/>
                </a:solidFill>
                <a:latin typeface="Futura Medium" charset="0"/>
                <a:ea typeface="Futura Medium" charset="0"/>
                <a:cs typeface="Futura Medium" charset="0"/>
              </a:rPr>
              <a:t>(strong </a:t>
            </a:r>
            <a:r>
              <a:rPr lang="en-US" sz="2400" dirty="0">
                <a:solidFill>
                  <a:srgbClr val="002060"/>
                </a:solidFill>
                <a:latin typeface="Futura Medium" charset="0"/>
                <a:ea typeface="Futura Medium" charset="0"/>
                <a:cs typeface="Futura Medium" charset="0"/>
              </a:rPr>
              <a:t>positive correlation with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351230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11</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
        <p:nvSpPr>
          <p:cNvPr id="14" name="TextBox 13"/>
          <p:cNvSpPr txBox="1"/>
          <p:nvPr/>
        </p:nvSpPr>
        <p:spPr>
          <a:xfrm>
            <a:off x="4831080" y="1282789"/>
            <a:ext cx="5842000" cy="553998"/>
          </a:xfrm>
          <a:prstGeom prst="rect">
            <a:avLst/>
          </a:prstGeom>
          <a:noFill/>
        </p:spPr>
        <p:txBody>
          <a:bodyPr wrap="square" rtlCol="0">
            <a:spAutoFit/>
          </a:bodyPr>
          <a:lstStyle/>
          <a:p>
            <a:pPr lvl="1" algn="ctr" rtl="1"/>
            <a:r>
              <a:rPr lang="en-US" sz="3000" dirty="0" smtClean="0">
                <a:solidFill>
                  <a:srgbClr val="002060"/>
                </a:solidFill>
                <a:latin typeface="Futura Medium" charset="0"/>
                <a:ea typeface="Futura Medium" charset="0"/>
                <a:cs typeface="Futura Medium" charset="0"/>
              </a:rPr>
              <a:t>Results</a:t>
            </a:r>
          </a:p>
        </p:txBody>
      </p:sp>
      <p:pic>
        <p:nvPicPr>
          <p:cNvPr id="5" name="Picture 4"/>
          <p:cNvPicPr>
            <a:picLocks noChangeAspect="1"/>
          </p:cNvPicPr>
          <p:nvPr/>
        </p:nvPicPr>
        <p:blipFill>
          <a:blip r:embed="rId3"/>
          <a:stretch>
            <a:fillRect/>
          </a:stretch>
        </p:blipFill>
        <p:spPr>
          <a:xfrm>
            <a:off x="4831080" y="4211905"/>
            <a:ext cx="5842000" cy="1612900"/>
          </a:xfrm>
          <a:prstGeom prst="rect">
            <a:avLst/>
          </a:prstGeom>
        </p:spPr>
      </p:pic>
      <p:sp>
        <p:nvSpPr>
          <p:cNvPr id="17" name="TextBox 16"/>
          <p:cNvSpPr txBox="1"/>
          <p:nvPr/>
        </p:nvSpPr>
        <p:spPr>
          <a:xfrm>
            <a:off x="237743" y="2574458"/>
            <a:ext cx="3581401" cy="553998"/>
          </a:xfrm>
          <a:prstGeom prst="rect">
            <a:avLst/>
          </a:prstGeom>
          <a:noFill/>
        </p:spPr>
        <p:txBody>
          <a:bodyPr wrap="square" rtlCol="0">
            <a:spAutoFit/>
          </a:bodyPr>
          <a:lstStyle/>
          <a:p>
            <a:pPr lvl="1" algn="ctr"/>
            <a:r>
              <a:rPr lang="en-US" sz="3000" dirty="0" smtClean="0">
                <a:solidFill>
                  <a:srgbClr val="002060"/>
                </a:solidFill>
                <a:latin typeface="Futura Medium" charset="0"/>
                <a:ea typeface="Futura Medium" charset="0"/>
                <a:cs typeface="Futura Medium" charset="0"/>
              </a:rPr>
              <a:t>Original:</a:t>
            </a:r>
          </a:p>
        </p:txBody>
      </p:sp>
      <p:sp>
        <p:nvSpPr>
          <p:cNvPr id="18" name="TextBox 17"/>
          <p:cNvSpPr txBox="1"/>
          <p:nvPr/>
        </p:nvSpPr>
        <p:spPr>
          <a:xfrm>
            <a:off x="237742" y="4741356"/>
            <a:ext cx="3581401" cy="553998"/>
          </a:xfrm>
          <a:prstGeom prst="rect">
            <a:avLst/>
          </a:prstGeom>
          <a:noFill/>
        </p:spPr>
        <p:txBody>
          <a:bodyPr wrap="square" rtlCol="0">
            <a:spAutoFit/>
          </a:bodyPr>
          <a:lstStyle/>
          <a:p>
            <a:pPr lvl="1" algn="ctr"/>
            <a:r>
              <a:rPr lang="en-US" sz="3000" dirty="0" smtClean="0">
                <a:solidFill>
                  <a:srgbClr val="002060"/>
                </a:solidFill>
                <a:latin typeface="Futura Medium" charset="0"/>
                <a:ea typeface="Futura Medium" charset="0"/>
                <a:cs typeface="Futura Medium" charset="0"/>
              </a:rPr>
              <a:t>Log-</a:t>
            </a:r>
            <a:r>
              <a:rPr lang="en-US" sz="3000" dirty="0" err="1" smtClean="0">
                <a:solidFill>
                  <a:srgbClr val="002060"/>
                </a:solidFill>
                <a:latin typeface="Futura Medium" charset="0"/>
                <a:ea typeface="Futura Medium" charset="0"/>
                <a:cs typeface="Futura Medium" charset="0"/>
              </a:rPr>
              <a:t>Tranformed</a:t>
            </a:r>
            <a:r>
              <a:rPr lang="en-US" sz="3000" dirty="0" smtClean="0">
                <a:solidFill>
                  <a:srgbClr val="002060"/>
                </a:solidFill>
                <a:latin typeface="Futura Medium" charset="0"/>
                <a:ea typeface="Futura Medium" charset="0"/>
                <a:cs typeface="Futura Medium" charset="0"/>
              </a:rPr>
              <a:t>:</a:t>
            </a:r>
          </a:p>
        </p:txBody>
      </p:sp>
      <p:pic>
        <p:nvPicPr>
          <p:cNvPr id="3" name="Picture 2"/>
          <p:cNvPicPr>
            <a:picLocks noChangeAspect="1"/>
          </p:cNvPicPr>
          <p:nvPr/>
        </p:nvPicPr>
        <p:blipFill>
          <a:blip r:embed="rId4"/>
          <a:stretch>
            <a:fillRect/>
          </a:stretch>
        </p:blipFill>
        <p:spPr>
          <a:xfrm>
            <a:off x="4831080" y="2045007"/>
            <a:ext cx="5842000" cy="1612900"/>
          </a:xfrm>
          <a:prstGeom prst="rect">
            <a:avLst/>
          </a:prstGeom>
        </p:spPr>
      </p:pic>
    </p:spTree>
    <p:extLst>
      <p:ext uri="{BB962C8B-B14F-4D97-AF65-F5344CB8AC3E}">
        <p14:creationId xmlns:p14="http://schemas.microsoft.com/office/powerpoint/2010/main" val="5607795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7648" y="2045007"/>
            <a:ext cx="5864352" cy="4250153"/>
          </a:xfrm>
          <a:prstGeom prst="rect">
            <a:avLst/>
          </a:prstGeom>
        </p:spPr>
      </p:pic>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12</a:t>
            </a:fld>
            <a:endParaRPr lang="en-US" dirty="0"/>
          </a:p>
        </p:txBody>
      </p:sp>
      <p:sp>
        <p:nvSpPr>
          <p:cNvPr id="15" name="TextBox 14"/>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Gini Index – Possible Explanation</a:t>
            </a:r>
          </a:p>
        </p:txBody>
      </p:sp>
      <p:sp>
        <p:nvSpPr>
          <p:cNvPr id="16" name="TextBox 15"/>
          <p:cNvSpPr txBox="1"/>
          <p:nvPr/>
        </p:nvSpPr>
        <p:spPr>
          <a:xfrm>
            <a:off x="340205" y="2230774"/>
            <a:ext cx="6262255" cy="3600986"/>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Housing cost and HH income variables measure medians</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When income is skewed, rich residents tend to move median housing costs upward </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No corresponding downward pressure from poor residents (spend proportionally more on housing)</a:t>
            </a:r>
          </a:p>
        </p:txBody>
      </p:sp>
      <p:sp>
        <p:nvSpPr>
          <p:cNvPr id="18" name="TextBox 17"/>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Tree>
    <p:extLst>
      <p:ext uri="{BB962C8B-B14F-4D97-AF65-F5344CB8AC3E}">
        <p14:creationId xmlns:p14="http://schemas.microsoft.com/office/powerpoint/2010/main" val="42774475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pic>
        <p:nvPicPr>
          <p:cNvPr id="4" name="Picture 3"/>
          <p:cNvPicPr>
            <a:picLocks noChangeAspect="1"/>
          </p:cNvPicPr>
          <p:nvPr/>
        </p:nvPicPr>
        <p:blipFill>
          <a:blip r:embed="rId3"/>
          <a:stretch>
            <a:fillRect/>
          </a:stretch>
        </p:blipFill>
        <p:spPr>
          <a:xfrm>
            <a:off x="6457442" y="2305867"/>
            <a:ext cx="4635500" cy="2984500"/>
          </a:xfrm>
          <a:prstGeom prst="rect">
            <a:avLst/>
          </a:prstGeom>
        </p:spPr>
      </p:pic>
      <p:pic>
        <p:nvPicPr>
          <p:cNvPr id="5" name="Picture 4"/>
          <p:cNvPicPr>
            <a:picLocks noChangeAspect="1"/>
          </p:cNvPicPr>
          <p:nvPr/>
        </p:nvPicPr>
        <p:blipFill>
          <a:blip r:embed="rId4"/>
          <a:stretch>
            <a:fillRect/>
          </a:stretch>
        </p:blipFill>
        <p:spPr>
          <a:xfrm>
            <a:off x="984504" y="2305867"/>
            <a:ext cx="4635500" cy="2984500"/>
          </a:xfrm>
          <a:prstGeom prst="rect">
            <a:avLst/>
          </a:prstGeom>
        </p:spPr>
      </p:pic>
      <p:sp>
        <p:nvSpPr>
          <p:cNvPr id="14" name="TextBox 13"/>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 – Variables Identified by Lasso</a:t>
            </a:r>
          </a:p>
        </p:txBody>
      </p:sp>
      <p:sp>
        <p:nvSpPr>
          <p:cNvPr id="15" name="TextBox 14"/>
          <p:cNvSpPr txBox="1"/>
          <p:nvPr/>
        </p:nvSpPr>
        <p:spPr>
          <a:xfrm>
            <a:off x="340205" y="5638692"/>
            <a:ext cx="11013595" cy="369332"/>
          </a:xfrm>
          <a:prstGeom prst="rect">
            <a:avLst/>
          </a:prstGeom>
          <a:noFill/>
        </p:spPr>
        <p:txBody>
          <a:bodyPr wrap="square" rtlCol="0">
            <a:spAutoFit/>
          </a:bodyPr>
          <a:lstStyle/>
          <a:p>
            <a:pPr lvl="1"/>
            <a:r>
              <a:rPr lang="en-US" dirty="0" smtClean="0">
                <a:solidFill>
                  <a:srgbClr val="002060"/>
                </a:solidFill>
                <a:latin typeface="Futura Medium" charset="0"/>
                <a:ea typeface="Futura Medium" charset="0"/>
                <a:cs typeface="Futura Medium" charset="0"/>
              </a:rPr>
              <a:t>*Tuned separately for maximum terminal nodes</a:t>
            </a:r>
          </a:p>
        </p:txBody>
      </p:sp>
    </p:spTree>
    <p:extLst>
      <p:ext uri="{BB962C8B-B14F-4D97-AF65-F5344CB8AC3E}">
        <p14:creationId xmlns:p14="http://schemas.microsoft.com/office/powerpoint/2010/main" val="7398340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sp>
        <p:nvSpPr>
          <p:cNvPr id="14" name="TextBox 13"/>
          <p:cNvSpPr txBox="1"/>
          <p:nvPr/>
        </p:nvSpPr>
        <p:spPr>
          <a:xfrm>
            <a:off x="0" y="1491009"/>
            <a:ext cx="3159412" cy="1015663"/>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 –</a:t>
            </a:r>
          </a:p>
          <a:p>
            <a:pPr lvl="1"/>
            <a:r>
              <a:rPr lang="en-US" sz="3000" dirty="0" smtClean="0">
                <a:solidFill>
                  <a:srgbClr val="002060"/>
                </a:solidFill>
                <a:latin typeface="Futura Medium" charset="0"/>
                <a:ea typeface="Futura Medium" charset="0"/>
                <a:cs typeface="Futura Medium" charset="0"/>
              </a:rPr>
              <a:t>All Variables</a:t>
            </a:r>
          </a:p>
        </p:txBody>
      </p:sp>
      <p:pic>
        <p:nvPicPr>
          <p:cNvPr id="3" name="Picture 2"/>
          <p:cNvPicPr>
            <a:picLocks noChangeAspect="1"/>
          </p:cNvPicPr>
          <p:nvPr/>
        </p:nvPicPr>
        <p:blipFill>
          <a:blip r:embed="rId3"/>
          <a:stretch>
            <a:fillRect/>
          </a:stretch>
        </p:blipFill>
        <p:spPr>
          <a:xfrm>
            <a:off x="7946301" y="1305242"/>
            <a:ext cx="3407499" cy="5106581"/>
          </a:xfrm>
          <a:prstGeom prst="rect">
            <a:avLst/>
          </a:prstGeom>
        </p:spPr>
      </p:pic>
      <p:pic>
        <p:nvPicPr>
          <p:cNvPr id="6" name="Picture 5"/>
          <p:cNvPicPr>
            <a:picLocks noChangeAspect="1"/>
          </p:cNvPicPr>
          <p:nvPr/>
        </p:nvPicPr>
        <p:blipFill>
          <a:blip r:embed="rId4"/>
          <a:stretch>
            <a:fillRect/>
          </a:stretch>
        </p:blipFill>
        <p:spPr>
          <a:xfrm>
            <a:off x="3607674" y="1289644"/>
            <a:ext cx="3391301" cy="5082305"/>
          </a:xfrm>
          <a:prstGeom prst="rect">
            <a:avLst/>
          </a:prstGeom>
        </p:spPr>
      </p:pic>
      <p:sp>
        <p:nvSpPr>
          <p:cNvPr id="16" name="TextBox 15"/>
          <p:cNvSpPr txBox="1"/>
          <p:nvPr/>
        </p:nvSpPr>
        <p:spPr>
          <a:xfrm>
            <a:off x="-155961" y="5710019"/>
            <a:ext cx="3471333" cy="646331"/>
          </a:xfrm>
          <a:prstGeom prst="rect">
            <a:avLst/>
          </a:prstGeom>
          <a:noFill/>
        </p:spPr>
        <p:txBody>
          <a:bodyPr wrap="square" rtlCol="0">
            <a:spAutoFit/>
          </a:bodyPr>
          <a:lstStyle/>
          <a:p>
            <a:pPr lvl="1"/>
            <a:r>
              <a:rPr lang="en-US" dirty="0" smtClean="0">
                <a:solidFill>
                  <a:srgbClr val="002060"/>
                </a:solidFill>
                <a:latin typeface="Futura Medium" charset="0"/>
                <a:ea typeface="Futura Medium" charset="0"/>
                <a:cs typeface="Futura Medium" charset="0"/>
              </a:rPr>
              <a:t>*Tuned separately for</a:t>
            </a:r>
          </a:p>
          <a:p>
            <a:pPr lvl="1"/>
            <a:r>
              <a:rPr lang="en-US" dirty="0">
                <a:solidFill>
                  <a:srgbClr val="002060"/>
                </a:solidFill>
                <a:latin typeface="Futura Medium" charset="0"/>
                <a:ea typeface="Futura Medium" charset="0"/>
                <a:cs typeface="Futura Medium" charset="0"/>
              </a:rPr>
              <a:t> </a:t>
            </a:r>
            <a:r>
              <a:rPr lang="en-US" dirty="0" smtClean="0">
                <a:solidFill>
                  <a:srgbClr val="002060"/>
                </a:solidFill>
                <a:latin typeface="Futura Medium" charset="0"/>
                <a:ea typeface="Futura Medium" charset="0"/>
                <a:cs typeface="Futura Medium" charset="0"/>
              </a:rPr>
              <a:t> maximum terminal nodes</a:t>
            </a:r>
          </a:p>
        </p:txBody>
      </p:sp>
    </p:spTree>
    <p:extLst>
      <p:ext uri="{BB962C8B-B14F-4D97-AF65-F5344CB8AC3E}">
        <p14:creationId xmlns:p14="http://schemas.microsoft.com/office/powerpoint/2010/main" val="19624652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15</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MAPS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4091435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374602" y="1394759"/>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16</a:t>
            </a:fld>
            <a:endParaRPr lang="en-US" dirty="0"/>
          </a:p>
        </p:txBody>
      </p:sp>
      <p:sp>
        <p:nvSpPr>
          <p:cNvPr id="17" name="Title 1"/>
          <p:cNvSpPr txBox="1">
            <a:spLocks/>
          </p:cNvSpPr>
          <p:nvPr/>
        </p:nvSpPr>
        <p:spPr>
          <a:xfrm>
            <a:off x="444038" y="303199"/>
            <a:ext cx="535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 Per Sqft.</a:t>
            </a:r>
            <a:endParaRPr lang="en-US" sz="3000" dirty="0">
              <a:solidFill>
                <a:srgbClr val="002060"/>
              </a:solidFill>
              <a:latin typeface="Futura Medium" charset="0"/>
              <a:ea typeface="Futura Medium" charset="0"/>
              <a:cs typeface="Futura Medium" charset="0"/>
            </a:endParaRPr>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 Per Sqft.</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379342" y="1382823"/>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66" y="1548231"/>
            <a:ext cx="5185832" cy="448590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625" y="1548230"/>
            <a:ext cx="5197950" cy="4485903"/>
          </a:xfrm>
          <a:prstGeom prst="rect">
            <a:avLst/>
          </a:prstGeom>
        </p:spPr>
      </p:pic>
    </p:spTree>
    <p:extLst>
      <p:ext uri="{BB962C8B-B14F-4D97-AF65-F5344CB8AC3E}">
        <p14:creationId xmlns:p14="http://schemas.microsoft.com/office/powerpoint/2010/main" val="1904423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17</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Median Household Income</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7"/>
            <a:ext cx="5572137" cy="467822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64" y="1548014"/>
            <a:ext cx="5338707" cy="4462085"/>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sp>
        <p:nvSpPr>
          <p:cNvPr id="17" name="Rectangle 16"/>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4991358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18</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Gini Index</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6"/>
            <a:ext cx="5572137"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602" y="1595754"/>
            <a:ext cx="5255370" cy="4520409"/>
          </a:xfrm>
          <a:prstGeom prst="rect">
            <a:avLst/>
          </a:prstGeom>
        </p:spPr>
      </p:pic>
      <p:sp>
        <p:nvSpPr>
          <p:cNvPr id="23" name="Rectangle 22"/>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25854600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19</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Ozone</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830" y="1563191"/>
            <a:ext cx="5238278" cy="4556420"/>
          </a:xfrm>
          <a:prstGeom prst="rect">
            <a:avLst/>
          </a:prstGeom>
        </p:spPr>
      </p:pic>
      <p:sp>
        <p:nvSpPr>
          <p:cNvPr id="23" name="Rectangle 22"/>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10247566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BACKGROUND</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9953188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20</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Walkability</a:t>
            </a: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1492" y="1535115"/>
            <a:ext cx="5310953" cy="4612571"/>
          </a:xfrm>
          <a:prstGeom prst="rect">
            <a:avLst/>
          </a:prstGeom>
        </p:spPr>
      </p:pic>
    </p:spTree>
    <p:extLst>
      <p:ext uri="{BB962C8B-B14F-4D97-AF65-F5344CB8AC3E}">
        <p14:creationId xmlns:p14="http://schemas.microsoft.com/office/powerpoint/2010/main" val="8547261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21</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Bars/Restaurants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360" y="1541696"/>
            <a:ext cx="5277217" cy="4599410"/>
          </a:xfrm>
          <a:prstGeom prst="rect">
            <a:avLst/>
          </a:prstGeom>
        </p:spPr>
      </p:pic>
    </p:spTree>
    <p:extLst>
      <p:ext uri="{BB962C8B-B14F-4D97-AF65-F5344CB8AC3E}">
        <p14:creationId xmlns:p14="http://schemas.microsoft.com/office/powerpoint/2010/main" val="20863938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22</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Percent HS Grads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712" y="1551806"/>
            <a:ext cx="5234514" cy="4579189"/>
          </a:xfrm>
          <a:prstGeom prst="rect">
            <a:avLst/>
          </a:prstGeom>
        </p:spPr>
      </p:pic>
    </p:spTree>
    <p:extLst>
      <p:ext uri="{BB962C8B-B14F-4D97-AF65-F5344CB8AC3E}">
        <p14:creationId xmlns:p14="http://schemas.microsoft.com/office/powerpoint/2010/main" val="1296192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23</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Unemployment Rate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303" y="1544039"/>
            <a:ext cx="5305331" cy="459472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24289380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24</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Percent Families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4147" y="1547118"/>
            <a:ext cx="5225644" cy="4588566"/>
          </a:xfrm>
          <a:prstGeom prst="rect">
            <a:avLst/>
          </a:prstGeom>
        </p:spPr>
      </p:pic>
    </p:spTree>
    <p:extLst>
      <p:ext uri="{BB962C8B-B14F-4D97-AF65-F5344CB8AC3E}">
        <p14:creationId xmlns:p14="http://schemas.microsoft.com/office/powerpoint/2010/main" val="17069756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25</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smtClean="0">
                <a:solidFill>
                  <a:srgbClr val="002060"/>
                </a:solidFill>
                <a:latin typeface="Futura Medium" charset="0"/>
                <a:ea typeface="Futura Medium" charset="0"/>
                <a:cs typeface="Futura Medium" charset="0"/>
              </a:rPr>
              <a:t>Thanks</a:t>
            </a:r>
            <a:r>
              <a:rPr lang="en-US" sz="10000" dirty="0" smtClean="0">
                <a:solidFill>
                  <a:srgbClr val="002060"/>
                </a:solidFill>
                <a:latin typeface="Futura Medium" charset="0"/>
                <a:ea typeface="Futura Medium" charset="0"/>
                <a:cs typeface="Futura Medium" charset="0"/>
              </a:rPr>
              <a:t>.</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530505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California Healthy Communities Indicators</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“The </a:t>
            </a:r>
            <a:r>
              <a:rPr lang="en-US" sz="2400" dirty="0">
                <a:solidFill>
                  <a:srgbClr val="002060"/>
                </a:solidFill>
                <a:latin typeface="Futura Medium" charset="0"/>
                <a:ea typeface="Futura Medium" charset="0"/>
                <a:cs typeface="Futura Medium" charset="0"/>
              </a:rPr>
              <a:t>goal of HCI is to enhance public health by providing data, a standardized set of </a:t>
            </a:r>
            <a:r>
              <a:rPr lang="en-US" sz="2400" b="1" dirty="0">
                <a:solidFill>
                  <a:srgbClr val="002060"/>
                </a:solidFill>
                <a:latin typeface="Futura Medium" charset="0"/>
                <a:ea typeface="Futura Medium" charset="0"/>
                <a:cs typeface="Futura Medium" charset="0"/>
              </a:rPr>
              <a:t> </a:t>
            </a:r>
            <a:r>
              <a:rPr lang="en-US" sz="2400" dirty="0">
                <a:solidFill>
                  <a:srgbClr val="002060"/>
                </a:solidFill>
                <a:latin typeface="Futura Medium" charset="0"/>
                <a:ea typeface="Futura Medium" charset="0"/>
                <a:cs typeface="Futura Medium" charset="0"/>
              </a:rPr>
              <a:t>statistical measures, and tools that a broad array of sectors can use for planning healthy communities and evaluating the impact of plans, projects, policy, and environmental changes on community </a:t>
            </a:r>
            <a:r>
              <a:rPr lang="en-US" sz="2400" dirty="0" smtClean="0">
                <a:solidFill>
                  <a:srgbClr val="002060"/>
                </a:solidFill>
                <a:latin typeface="Futura Medium" charset="0"/>
                <a:ea typeface="Futura Medium" charset="0"/>
                <a:cs typeface="Futura Medium" charset="0"/>
              </a:rPr>
              <a:t>health”</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E.g. Poverty/Unemployment </a:t>
            </a:r>
            <a:r>
              <a:rPr lang="en-US" sz="2400" dirty="0">
                <a:solidFill>
                  <a:srgbClr val="002060"/>
                </a:solidFill>
                <a:latin typeface="Futura Medium" charset="0"/>
                <a:ea typeface="Futura Medium" charset="0"/>
                <a:cs typeface="Futura Medium" charset="0"/>
              </a:rPr>
              <a:t>R</a:t>
            </a:r>
            <a:r>
              <a:rPr lang="en-US" sz="2400" dirty="0" smtClean="0">
                <a:solidFill>
                  <a:srgbClr val="002060"/>
                </a:solidFill>
                <a:latin typeface="Futura Medium" charset="0"/>
                <a:ea typeface="Futura Medium" charset="0"/>
                <a:cs typeface="Futura Medium" charset="0"/>
              </a:rPr>
              <a:t>ates, Access to Parks/Public Transit</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Data for most cities/towns in California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54357"/>
            <a:ext cx="3886200" cy="869419"/>
          </a:xfrm>
          <a:prstGeom prst="rect">
            <a:avLst/>
          </a:prstGeom>
        </p:spPr>
      </p:pic>
    </p:spTree>
    <p:extLst>
      <p:ext uri="{BB962C8B-B14F-4D97-AF65-F5344CB8AC3E}">
        <p14:creationId xmlns:p14="http://schemas.microsoft.com/office/powerpoint/2010/main" val="1593598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Zillow Data</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a:t>
            </a:r>
            <a:r>
              <a:rPr lang="en-US" sz="2400" dirty="0">
                <a:solidFill>
                  <a:srgbClr val="002060"/>
                </a:solidFill>
                <a:latin typeface="Futura Medium" charset="0"/>
                <a:ea typeface="Futura Medium" charset="0"/>
                <a:cs typeface="Futura Medium" charset="0"/>
              </a:rPr>
              <a:t>Zillow is the leading real estate and rental marketplace dedicated to empowering consumers with data, inspiration and knowledge around the place they call home, and connecting them with the best local professionals who can </a:t>
            </a:r>
            <a:r>
              <a:rPr lang="en-US" sz="2400" dirty="0" smtClean="0">
                <a:solidFill>
                  <a:srgbClr val="002060"/>
                </a:solidFill>
                <a:latin typeface="Futura Medium" charset="0"/>
                <a:ea typeface="Futura Medium" charset="0"/>
                <a:cs typeface="Futura Medium" charset="0"/>
              </a:rPr>
              <a:t>help”</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Provides time series data for a wide variety of real estate value and rental price metrics</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Nationwide data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0" y="541866"/>
            <a:ext cx="1257300" cy="1270000"/>
          </a:xfrm>
          <a:prstGeom prst="rect">
            <a:avLst/>
          </a:prstGeom>
        </p:spPr>
      </p:pic>
    </p:spTree>
    <p:extLst>
      <p:ext uri="{BB962C8B-B14F-4D97-AF65-F5344CB8AC3E}">
        <p14:creationId xmlns:p14="http://schemas.microsoft.com/office/powerpoint/2010/main" val="344778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5</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Cleaning</a:t>
            </a:r>
          </a:p>
        </p:txBody>
      </p:sp>
      <p:sp>
        <p:nvSpPr>
          <p:cNvPr id="8" name="TextBox 7"/>
          <p:cNvSpPr txBox="1"/>
          <p:nvPr/>
        </p:nvSpPr>
        <p:spPr>
          <a:xfrm>
            <a:off x="0" y="1341916"/>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Building HCI Data</a:t>
            </a:r>
          </a:p>
        </p:txBody>
      </p:sp>
      <p:sp>
        <p:nvSpPr>
          <p:cNvPr id="14" name="TextBox 13"/>
          <p:cNvSpPr txBox="1"/>
          <p:nvPr/>
        </p:nvSpPr>
        <p:spPr>
          <a:xfrm>
            <a:off x="304798" y="1890658"/>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Each indicator kept in a separate file</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Differences in reporting year, geographic level</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Format – needed to reshape some data</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0" y="314298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Merging with Zillow Data</a:t>
            </a:r>
          </a:p>
        </p:txBody>
      </p:sp>
      <p:sp>
        <p:nvSpPr>
          <p:cNvPr id="16" name="TextBox 15"/>
          <p:cNvSpPr txBox="1"/>
          <p:nvPr/>
        </p:nvSpPr>
        <p:spPr>
          <a:xfrm>
            <a:off x="304797" y="3756355"/>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Merged on city/town name and county</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Hand clean discrepancies (e.g. spelling, county)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34" r="26919"/>
          <a:stretch/>
        </p:blipFill>
        <p:spPr>
          <a:xfrm>
            <a:off x="8090330" y="1101241"/>
            <a:ext cx="3564114" cy="4715630"/>
          </a:xfrm>
          <a:prstGeom prst="rect">
            <a:avLst/>
          </a:prstGeom>
        </p:spPr>
      </p:pic>
      <p:sp>
        <p:nvSpPr>
          <p:cNvPr id="17" name="TextBox 16"/>
          <p:cNvSpPr txBox="1"/>
          <p:nvPr/>
        </p:nvSpPr>
        <p:spPr>
          <a:xfrm>
            <a:off x="0" y="4670224"/>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Missing Data</a:t>
            </a:r>
          </a:p>
        </p:txBody>
      </p:sp>
      <p:sp>
        <p:nvSpPr>
          <p:cNvPr id="18" name="TextBox 17"/>
          <p:cNvSpPr txBox="1"/>
          <p:nvPr/>
        </p:nvSpPr>
        <p:spPr>
          <a:xfrm>
            <a:off x="304797" y="5283594"/>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Filled in using regression imputation plus error</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Final cleaned dataset: 710 observations</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1608180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6</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Data Dictionary</a:t>
            </a:r>
          </a:p>
        </p:txBody>
      </p:sp>
      <p:pic>
        <p:nvPicPr>
          <p:cNvPr id="4" name="Picture 3"/>
          <p:cNvPicPr>
            <a:picLocks noChangeAspect="1"/>
          </p:cNvPicPr>
          <p:nvPr/>
        </p:nvPicPr>
        <p:blipFill>
          <a:blip r:embed="rId3"/>
          <a:stretch>
            <a:fillRect/>
          </a:stretch>
        </p:blipFill>
        <p:spPr>
          <a:xfrm>
            <a:off x="1602685" y="1503570"/>
            <a:ext cx="8986630" cy="4852780"/>
          </a:xfrm>
          <a:prstGeom prst="rect">
            <a:avLst/>
          </a:prstGeom>
        </p:spPr>
      </p:pic>
    </p:spTree>
    <p:extLst>
      <p:ext uri="{BB962C8B-B14F-4D97-AF65-F5344CB8AC3E}">
        <p14:creationId xmlns:p14="http://schemas.microsoft.com/office/powerpoint/2010/main" val="1097910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7</a:t>
            </a:fld>
            <a:endParaRPr lang="en-US" dirty="0"/>
          </a:p>
        </p:txBody>
      </p:sp>
      <p:sp>
        <p:nvSpPr>
          <p:cNvPr id="2" name="TextBox 1"/>
          <p:cNvSpPr txBox="1"/>
          <p:nvPr/>
        </p:nvSpPr>
        <p:spPr>
          <a:xfrm>
            <a:off x="0" y="435155"/>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Goals</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Interpretation</a:t>
            </a:r>
          </a:p>
        </p:txBody>
      </p:sp>
      <p:sp>
        <p:nvSpPr>
          <p:cNvPr id="14" name="TextBox 13"/>
          <p:cNvSpPr txBox="1"/>
          <p:nvPr/>
        </p:nvSpPr>
        <p:spPr>
          <a:xfrm>
            <a:off x="304799" y="2102652"/>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Which of these community indicators have a positive/negative impact on housing prices? Which are the best predictors?</a:t>
            </a:r>
          </a:p>
        </p:txBody>
      </p:sp>
      <p:sp>
        <p:nvSpPr>
          <p:cNvPr id="16" name="TextBox 15"/>
          <p:cNvSpPr txBox="1"/>
          <p:nvPr/>
        </p:nvSpPr>
        <p:spPr>
          <a:xfrm>
            <a:off x="0" y="3213813"/>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Hypothesis</a:t>
            </a:r>
          </a:p>
        </p:txBody>
      </p:sp>
      <p:sp>
        <p:nvSpPr>
          <p:cNvPr id="17" name="TextBox 16"/>
          <p:cNvSpPr txBox="1"/>
          <p:nvPr/>
        </p:nvSpPr>
        <p:spPr>
          <a:xfrm>
            <a:off x="304800" y="3817143"/>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Positive Impact: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p_parkacc</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p_hs_edatt</a:t>
            </a:r>
            <a:r>
              <a:rPr lang="en-US" sz="2400" dirty="0" smtClean="0">
                <a:solidFill>
                  <a:srgbClr val="002060"/>
                </a:solidFill>
                <a:latin typeface="Futura Medium" charset="0"/>
                <a:ea typeface="Futura Medium" charset="0"/>
                <a:cs typeface="Futura Medium" charset="0"/>
              </a:rPr>
              <a: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Negative Impact: poverty, </a:t>
            </a:r>
            <a:r>
              <a:rPr lang="en-US" sz="2400" dirty="0" err="1" smtClean="0">
                <a:solidFill>
                  <a:srgbClr val="002060"/>
                </a:solidFill>
                <a:latin typeface="Futura Medium" charset="0"/>
                <a:ea typeface="Futura Medium" charset="0"/>
                <a:cs typeface="Futura Medium" charset="0"/>
              </a:rPr>
              <a:t>unemp_rate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bad_water</a:t>
            </a:r>
            <a:endParaRPr lang="en-US" sz="24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0" y="492830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Visualization</a:t>
            </a:r>
          </a:p>
        </p:txBody>
      </p:sp>
      <p:sp>
        <p:nvSpPr>
          <p:cNvPr id="19" name="TextBox 18"/>
          <p:cNvSpPr txBox="1"/>
          <p:nvPr/>
        </p:nvSpPr>
        <p:spPr>
          <a:xfrm>
            <a:off x="304800" y="5531635"/>
            <a:ext cx="11582401" cy="461665"/>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maps to help tell the stories implied by the models</a:t>
            </a:r>
          </a:p>
        </p:txBody>
      </p:sp>
    </p:spTree>
    <p:extLst>
      <p:ext uri="{BB962C8B-B14F-4D97-AF65-F5344CB8AC3E}">
        <p14:creationId xmlns:p14="http://schemas.microsoft.com/office/powerpoint/2010/main" val="2046531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8</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MODELS</a:t>
            </a:r>
          </a:p>
        </p:txBody>
      </p:sp>
    </p:spTree>
    <p:extLst>
      <p:ext uri="{BB962C8B-B14F-4D97-AF65-F5344CB8AC3E}">
        <p14:creationId xmlns:p14="http://schemas.microsoft.com/office/powerpoint/2010/main" val="8646721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9</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Lasso</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Identify Relevant Predictors</a:t>
            </a:r>
          </a:p>
        </p:txBody>
      </p:sp>
      <p:sp>
        <p:nvSpPr>
          <p:cNvPr id="14" name="TextBox 13"/>
          <p:cNvSpPr txBox="1"/>
          <p:nvPr/>
        </p:nvSpPr>
        <p:spPr>
          <a:xfrm>
            <a:off x="304796" y="2046939"/>
            <a:ext cx="6262255"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Databuild</a:t>
            </a:r>
            <a:r>
              <a:rPr lang="en-US" sz="2400" dirty="0" smtClean="0">
                <a:solidFill>
                  <a:srgbClr val="002060"/>
                </a:solidFill>
                <a:latin typeface="Futura Medium" charset="0"/>
                <a:ea typeface="Futura Medium" charset="0"/>
                <a:cs typeface="Futura Medium" charset="0"/>
              </a:rPr>
              <a:t> contains 19 HCI variables</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Lasso to identify which are most important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Tune alpha using cross-validation (0.1)</a:t>
            </a:r>
          </a:p>
        </p:txBody>
      </p:sp>
      <p:sp>
        <p:nvSpPr>
          <p:cNvPr id="15" name="TextBox 14"/>
          <p:cNvSpPr txBox="1"/>
          <p:nvPr/>
        </p:nvSpPr>
        <p:spPr>
          <a:xfrm>
            <a:off x="0" y="4054461"/>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a:t>
            </a:r>
          </a:p>
        </p:txBody>
      </p:sp>
      <p:sp>
        <p:nvSpPr>
          <p:cNvPr id="16" name="TextBox 15"/>
          <p:cNvSpPr txBox="1"/>
          <p:nvPr/>
        </p:nvSpPr>
        <p:spPr>
          <a:xfrm>
            <a:off x="304796" y="4534163"/>
            <a:ext cx="6262255"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More than half of the indicators are excluded from the model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Similar results for each dependent variable (home value or rental index)</a:t>
            </a:r>
          </a:p>
        </p:txBody>
      </p:sp>
      <p:pic>
        <p:nvPicPr>
          <p:cNvPr id="4" name="Picture 3"/>
          <p:cNvPicPr>
            <a:picLocks noChangeAspect="1"/>
          </p:cNvPicPr>
          <p:nvPr/>
        </p:nvPicPr>
        <p:blipFill>
          <a:blip r:embed="rId3"/>
          <a:stretch>
            <a:fillRect/>
          </a:stretch>
        </p:blipFill>
        <p:spPr>
          <a:xfrm>
            <a:off x="6667047" y="840823"/>
            <a:ext cx="5025511" cy="5515527"/>
          </a:xfrm>
          <a:prstGeom prst="rect">
            <a:avLst/>
          </a:prstGeom>
        </p:spPr>
      </p:pic>
    </p:spTree>
    <p:extLst>
      <p:ext uri="{BB962C8B-B14F-4D97-AF65-F5344CB8AC3E}">
        <p14:creationId xmlns:p14="http://schemas.microsoft.com/office/powerpoint/2010/main" val="260291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3184</TotalTime>
  <Words>704</Words>
  <Application>Microsoft Macintosh PowerPoint</Application>
  <PresentationFormat>Widescreen</PresentationFormat>
  <Paragraphs>250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Futura Medium</vt:lpstr>
      <vt:lpstr>Arial</vt:lpstr>
      <vt:lpstr>Office Theme</vt:lpstr>
      <vt:lpstr>Impact of Community Indicators on  Real Estate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Salviati</dc:creator>
  <cp:lastModifiedBy>Christopher Salviati</cp:lastModifiedBy>
  <cp:revision>47</cp:revision>
  <dcterms:created xsi:type="dcterms:W3CDTF">2016-08-14T20:48:30Z</dcterms:created>
  <dcterms:modified xsi:type="dcterms:W3CDTF">2016-08-18T19:41:04Z</dcterms:modified>
</cp:coreProperties>
</file>